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14"/>
  </p:notesMasterIdLst>
  <p:handoutMasterIdLst>
    <p:handoutMasterId r:id="rId15"/>
  </p:handoutMasterIdLst>
  <p:sldIdLst>
    <p:sldId id="305" r:id="rId2"/>
    <p:sldId id="310" r:id="rId3"/>
    <p:sldId id="311" r:id="rId4"/>
    <p:sldId id="312" r:id="rId5"/>
    <p:sldId id="316" r:id="rId6"/>
    <p:sldId id="321" r:id="rId7"/>
    <p:sldId id="314" r:id="rId8"/>
    <p:sldId id="315" r:id="rId9"/>
    <p:sldId id="313" r:id="rId10"/>
    <p:sldId id="331" r:id="rId11"/>
    <p:sldId id="332" r:id="rId12"/>
    <p:sldId id="333" r:id="rId13"/>
  </p:sldIdLst>
  <p:sldSz cx="9144000" cy="6858000" type="screen4x3"/>
  <p:notesSz cx="6934200" cy="9220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mn-ea"/>
        <a:cs typeface="+mn-cs"/>
      </a:defRPr>
    </a:lvl1pPr>
    <a:lvl2pPr marL="457200" algn="l" rtl="0" eaLnBrk="0" fontAlgn="base" hangingPunct="0">
      <a:spcBef>
        <a:spcPct val="0"/>
      </a:spcBef>
      <a:spcAft>
        <a:spcPct val="0"/>
      </a:spcAft>
      <a:defRPr sz="4000" kern="1200">
        <a:solidFill>
          <a:schemeClr val="tx1"/>
        </a:solidFill>
        <a:latin typeface="Arial" charset="0"/>
        <a:ea typeface="+mn-ea"/>
        <a:cs typeface="+mn-cs"/>
      </a:defRPr>
    </a:lvl2pPr>
    <a:lvl3pPr marL="914400" algn="l" rtl="0" eaLnBrk="0" fontAlgn="base" hangingPunct="0">
      <a:spcBef>
        <a:spcPct val="0"/>
      </a:spcBef>
      <a:spcAft>
        <a:spcPct val="0"/>
      </a:spcAft>
      <a:defRPr sz="4000" kern="1200">
        <a:solidFill>
          <a:schemeClr val="tx1"/>
        </a:solidFill>
        <a:latin typeface="Arial" charset="0"/>
        <a:ea typeface="+mn-ea"/>
        <a:cs typeface="+mn-cs"/>
      </a:defRPr>
    </a:lvl3pPr>
    <a:lvl4pPr marL="1371600" algn="l" rtl="0" eaLnBrk="0" fontAlgn="base" hangingPunct="0">
      <a:spcBef>
        <a:spcPct val="0"/>
      </a:spcBef>
      <a:spcAft>
        <a:spcPct val="0"/>
      </a:spcAft>
      <a:defRPr sz="4000" kern="1200">
        <a:solidFill>
          <a:schemeClr val="tx1"/>
        </a:solidFill>
        <a:latin typeface="Arial" charset="0"/>
        <a:ea typeface="+mn-ea"/>
        <a:cs typeface="+mn-cs"/>
      </a:defRPr>
    </a:lvl4pPr>
    <a:lvl5pPr marL="1828800" algn="l" rtl="0" eaLnBrk="0" fontAlgn="base" hangingPunct="0">
      <a:spcBef>
        <a:spcPct val="0"/>
      </a:spcBef>
      <a:spcAft>
        <a:spcPct val="0"/>
      </a:spcAft>
      <a:defRPr sz="4000" kern="1200">
        <a:solidFill>
          <a:schemeClr val="tx1"/>
        </a:solidFill>
        <a:latin typeface="Arial" charset="0"/>
        <a:ea typeface="+mn-ea"/>
        <a:cs typeface="+mn-cs"/>
      </a:defRPr>
    </a:lvl5pPr>
    <a:lvl6pPr marL="2286000" algn="l" defTabSz="914400" rtl="0" eaLnBrk="1" latinLnBrk="0" hangingPunct="1">
      <a:defRPr sz="4000" kern="1200">
        <a:solidFill>
          <a:schemeClr val="tx1"/>
        </a:solidFill>
        <a:latin typeface="Arial" charset="0"/>
        <a:ea typeface="+mn-ea"/>
        <a:cs typeface="+mn-cs"/>
      </a:defRPr>
    </a:lvl6pPr>
    <a:lvl7pPr marL="2743200" algn="l" defTabSz="914400" rtl="0" eaLnBrk="1" latinLnBrk="0" hangingPunct="1">
      <a:defRPr sz="4000" kern="1200">
        <a:solidFill>
          <a:schemeClr val="tx1"/>
        </a:solidFill>
        <a:latin typeface="Arial" charset="0"/>
        <a:ea typeface="+mn-ea"/>
        <a:cs typeface="+mn-cs"/>
      </a:defRPr>
    </a:lvl7pPr>
    <a:lvl8pPr marL="3200400" algn="l" defTabSz="914400" rtl="0" eaLnBrk="1" latinLnBrk="0" hangingPunct="1">
      <a:defRPr sz="4000" kern="1200">
        <a:solidFill>
          <a:schemeClr val="tx1"/>
        </a:solidFill>
        <a:latin typeface="Arial" charset="0"/>
        <a:ea typeface="+mn-ea"/>
        <a:cs typeface="+mn-cs"/>
      </a:defRPr>
    </a:lvl8pPr>
    <a:lvl9pPr marL="3657600" algn="l" defTabSz="914400" rtl="0" eaLnBrk="1" latinLnBrk="0" hangingPunct="1">
      <a:defRPr sz="40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0F9B"/>
    <a:srgbClr val="007B71"/>
    <a:srgbClr val="FFFF99"/>
    <a:srgbClr val="006F41"/>
    <a:srgbClr val="66A48B"/>
    <a:srgbClr val="EAEAEA"/>
    <a:srgbClr val="91B0BD"/>
    <a:srgbClr val="D9C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87" autoAdjust="0"/>
    <p:restoredTop sz="77177" autoAdjust="0"/>
  </p:normalViewPr>
  <p:slideViewPr>
    <p:cSldViewPr>
      <p:cViewPr>
        <p:scale>
          <a:sx n="100" d="100"/>
          <a:sy n="100" d="100"/>
        </p:scale>
        <p:origin x="-438" y="-72"/>
      </p:cViewPr>
      <p:guideLst>
        <p:guide orient="horz" pos="4032"/>
        <p:guide orient="horz" pos="864"/>
        <p:guide orient="horz" pos="240"/>
        <p:guide pos="288"/>
        <p:guide pos="2880"/>
        <p:guide pos="547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p:scale>
          <a:sx n="100" d="100"/>
          <a:sy n="100" d="100"/>
        </p:scale>
        <p:origin x="-3528" y="-108"/>
      </p:cViewPr>
      <p:guideLst>
        <p:guide orient="horz" pos="2904"/>
        <p:guide pos="218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98387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3926" y="4379913"/>
            <a:ext cx="5086350" cy="4149725"/>
          </a:xfrm>
          <a:prstGeom prst="rect">
            <a:avLst/>
          </a:prstGeom>
          <a:noFill/>
          <a:ln w="12700">
            <a:noFill/>
            <a:miter lim="800000"/>
            <a:headEnd/>
            <a:tailEnd/>
          </a:ln>
          <a:effectLst/>
        </p:spPr>
        <p:txBody>
          <a:bodyPr vert="horz" wrap="square" lIns="91546" tIns="44969" rIns="91546" bIns="4496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6867" name="Rectangle 3"/>
          <p:cNvSpPr>
            <a:spLocks noGrp="1" noRot="1" noChangeAspect="1" noChangeArrowheads="1" noTextEdit="1"/>
          </p:cNvSpPr>
          <p:nvPr>
            <p:ph type="sldImg" idx="2"/>
          </p:nvPr>
        </p:nvSpPr>
        <p:spPr bwMode="auto">
          <a:xfrm>
            <a:off x="1163638" y="690563"/>
            <a:ext cx="4610100" cy="3457575"/>
          </a:xfrm>
          <a:prstGeom prst="rect">
            <a:avLst/>
          </a:prstGeom>
          <a:noFill/>
          <a:ln w="12700">
            <a:solidFill>
              <a:schemeClr val="tx1"/>
            </a:solidFill>
            <a:miter lim="800000"/>
            <a:headEnd/>
            <a:tailEnd/>
          </a:ln>
        </p:spPr>
      </p:sp>
    </p:spTree>
    <p:extLst>
      <p:ext uri="{BB962C8B-B14F-4D97-AF65-F5344CB8AC3E}">
        <p14:creationId xmlns:p14="http://schemas.microsoft.com/office/powerpoint/2010/main" val="2361207059"/>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spect="1" noChangeArrowheads="1" noTextEdit="1"/>
          </p:cNvSpPr>
          <p:nvPr>
            <p:ph type="sldImg"/>
          </p:nvPr>
        </p:nvSpPr>
        <p:spPr>
          <a:solidFill>
            <a:srgbClr val="FFFFFF"/>
          </a:solidFill>
          <a:ln/>
        </p:spPr>
      </p:sp>
      <p:sp>
        <p:nvSpPr>
          <p:cNvPr id="37891" name="Rectangle 3"/>
          <p:cNvSpPr>
            <a:spLocks noGrp="1" noChangeArrowheads="1"/>
          </p:cNvSpPr>
          <p:nvPr>
            <p:ph type="body" idx="1"/>
          </p:nvPr>
        </p:nvSpPr>
        <p:spPr>
          <a:solidFill>
            <a:srgbClr val="FFFFFF"/>
          </a:solidFill>
          <a:ln>
            <a:solidFill>
              <a:srgbClr val="000000"/>
            </a:solidFill>
          </a:ln>
        </p:spPr>
        <p:txBody>
          <a:bodyPr lIns="91241" tIns="45620" rIns="91241" bIns="45620"/>
          <a:lstStyle/>
          <a:p>
            <a:pPr defTabSz="914263">
              <a:buFontTx/>
              <a:buChar char="•"/>
              <a:defRPr/>
            </a:pPr>
            <a:r>
              <a:rPr lang="en-US" sz="1000" dirty="0" smtClean="0"/>
              <a:t>Today I’ll be discussing multilevel groundwater monitoring of hydraulic head and temperature in the eastern Snake River Plain aquifer. Data will be presented for the 2007 and 2008 calendar years. My co-author on this project was Brian Twining, also with the INL project office. This research was conducted by the U.S. Geological Survey in cooperation with the Department of Energy.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026"/>
          <p:cNvSpPr>
            <a:spLocks noGrp="1" noRot="1" noChangeAspect="1" noChangeArrowheads="1" noTextEdit="1"/>
          </p:cNvSpPr>
          <p:nvPr>
            <p:ph type="sldImg"/>
          </p:nvPr>
        </p:nvSpPr>
        <p:spPr>
          <a:solidFill>
            <a:srgbClr val="FFFFFF"/>
          </a:solidFill>
          <a:ln/>
        </p:spPr>
      </p:sp>
      <p:sp>
        <p:nvSpPr>
          <p:cNvPr id="58371" name="Rectangle 1027"/>
          <p:cNvSpPr>
            <a:spLocks noGrp="1" noChangeArrowheads="1"/>
          </p:cNvSpPr>
          <p:nvPr>
            <p:ph type="body" idx="1"/>
          </p:nvPr>
        </p:nvSpPr>
        <p:spPr>
          <a:solidFill>
            <a:srgbClr val="FFFFFF"/>
          </a:solidFill>
          <a:ln>
            <a:solidFill>
              <a:srgbClr val="000000"/>
            </a:solidFill>
          </a:ln>
        </p:spPr>
        <p:txBody>
          <a:bodyPr lIns="91241" tIns="45620" rIns="91241" bIns="45620"/>
          <a:lstStyle/>
          <a:p>
            <a:pPr>
              <a:buFontTx/>
              <a:buChar char="•"/>
            </a:pPr>
            <a:r>
              <a:rPr lang="en-US" sz="1000" dirty="0" smtClean="0"/>
              <a:t>Shown hear, is the lithologic-log, well completion, and June 2008 head and temperature profiles for all six boreholes. Note that the lithology logs for all boreholes were described using three lithologic units: fractured basalt, shown in orange, is a rock material of high to vary high hydraulic conductivity; dense basalt, shown in gray, is a rock material of low to vary low hydraulic conductivity; and sediment, shown in yellow, is a fined grained sand and silt mixture of very low hydraulic conductivity. The comparison of </a:t>
            </a:r>
            <a:r>
              <a:rPr lang="en-US" sz="1000" baseline="0" dirty="0" smtClean="0"/>
              <a:t>head profiles required that</a:t>
            </a:r>
            <a:r>
              <a:rPr lang="en-US" sz="1000" dirty="0" smtClean="0"/>
              <a:t> we converted head values to the mean-shifted hydraulic head (basically normalizing head values). Head and temperature profiles are represented as point-line plots for visual comparison purposes. If we look at head profiles in the USGS 133 and MIDDLE 2050A boreholes, and to some degree MIDDLE 2051, we see major head inflections coinciding with low permeability layers of sediment and dense basalt that restrict the vertical connectivity between fracture sets. However, sediment layers were not always sufficient for identifying major head inflections. For example, sediment layers in USGS 103 did not produce major head inflections. Where we saw low vertical head gradients (such as in boreholes USGS 103 and 132) the potential for vertical connectivity and flow was believed to be high. The general trend for most of the temperature profiles was an increasing temperature with depth. The exception to this trend are in boreholes USGS 103 and 132 where vertical connectivity between the fractures is believed to be high and convective heat transfer dominates. The reversal in direction within the USGS 132 temperature profile provides evidence of slower tributary valley waters mixing with the fast moving regional groundwater.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1026"/>
          <p:cNvSpPr>
            <a:spLocks noGrp="1" noRot="1" noChangeAspect="1" noChangeArrowheads="1" noTextEdit="1"/>
          </p:cNvSpPr>
          <p:nvPr>
            <p:ph type="sldImg"/>
          </p:nvPr>
        </p:nvSpPr>
        <p:spPr>
          <a:solidFill>
            <a:srgbClr val="FFFFFF"/>
          </a:solidFill>
          <a:ln/>
        </p:spPr>
      </p:sp>
      <p:sp>
        <p:nvSpPr>
          <p:cNvPr id="59395" name="Rectangle 1027"/>
          <p:cNvSpPr>
            <a:spLocks noGrp="1" noChangeArrowheads="1"/>
          </p:cNvSpPr>
          <p:nvPr>
            <p:ph type="body" idx="1"/>
          </p:nvPr>
        </p:nvSpPr>
        <p:spPr>
          <a:solidFill>
            <a:srgbClr val="FFFFFF"/>
          </a:solidFill>
          <a:ln>
            <a:solidFill>
              <a:srgbClr val="000000"/>
            </a:solidFill>
          </a:ln>
        </p:spPr>
        <p:txBody>
          <a:bodyPr lIns="91241" tIns="45620" rIns="91241" bIns="45620"/>
          <a:lstStyle/>
          <a:p>
            <a:pPr>
              <a:buFontTx/>
              <a:buChar char="•"/>
            </a:pPr>
            <a:r>
              <a:rPr lang="en-US" sz="1000" dirty="0" smtClean="0"/>
              <a:t>The temporal correlation among multilevel monitoring systems was analyzed using the normalized mean hydraulic head. This plot shows that there is a moderate positive correlation among all boreholes, which reflects regional fluctuations in water levels in response to seasonal climatic changes. The temporal correlation is stronger when the location of boreholes within the aquifer is considered. For example, the USGS 103 and 132 boreholes are located in an area of highly permeable media with a relatively large saturated thickness, and relatively rapid groundwater flow. As expected, the correlation between these two wells is strongly positive with a temporal trend that differs slightly from the other boreholes.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026"/>
          <p:cNvSpPr>
            <a:spLocks noGrp="1" noRot="1" noChangeAspect="1" noChangeArrowheads="1" noTextEdit="1"/>
          </p:cNvSpPr>
          <p:nvPr>
            <p:ph type="sldImg"/>
          </p:nvPr>
        </p:nvSpPr>
        <p:spPr>
          <a:solidFill>
            <a:srgbClr val="FFFFFF"/>
          </a:solidFill>
          <a:ln/>
        </p:spPr>
      </p:sp>
      <p:sp>
        <p:nvSpPr>
          <p:cNvPr id="60419" name="Rectangle 1027"/>
          <p:cNvSpPr>
            <a:spLocks noGrp="1" noChangeArrowheads="1"/>
          </p:cNvSpPr>
          <p:nvPr>
            <p:ph type="body" idx="1"/>
          </p:nvPr>
        </p:nvSpPr>
        <p:spPr>
          <a:solidFill>
            <a:srgbClr val="FFFFFF"/>
          </a:solidFill>
          <a:ln>
            <a:solidFill>
              <a:srgbClr val="000000"/>
            </a:solidFill>
          </a:ln>
        </p:spPr>
        <p:txBody>
          <a:bodyPr lIns="91241" tIns="45620" rIns="91241" bIns="45620"/>
          <a:lstStyle/>
          <a:p>
            <a:pPr>
              <a:buFontTx/>
              <a:buChar char="•"/>
            </a:pPr>
            <a:r>
              <a:rPr lang="en-US" sz="1000" dirty="0" smtClean="0"/>
              <a:t>Are there any questions?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026"/>
          <p:cNvSpPr>
            <a:spLocks noGrp="1" noRot="1" noChangeAspect="1" noChangeArrowheads="1" noTextEdit="1"/>
          </p:cNvSpPr>
          <p:nvPr>
            <p:ph type="sldImg"/>
          </p:nvPr>
        </p:nvSpPr>
        <p:spPr>
          <a:solidFill>
            <a:srgbClr val="FFFFFF"/>
          </a:solidFill>
          <a:ln/>
        </p:spPr>
      </p:sp>
      <p:sp>
        <p:nvSpPr>
          <p:cNvPr id="38915" name="Rectangle 1027"/>
          <p:cNvSpPr>
            <a:spLocks noGrp="1" noChangeArrowheads="1"/>
          </p:cNvSpPr>
          <p:nvPr>
            <p:ph type="body" idx="1"/>
          </p:nvPr>
        </p:nvSpPr>
        <p:spPr>
          <a:solidFill>
            <a:srgbClr val="FFFFFF"/>
          </a:solidFill>
          <a:ln>
            <a:solidFill>
              <a:srgbClr val="000000"/>
            </a:solidFill>
          </a:ln>
        </p:spPr>
        <p:txBody>
          <a:bodyPr lIns="91241" tIns="45620" rIns="91241" bIns="45620"/>
          <a:lstStyle/>
          <a:p>
            <a:pPr>
              <a:buFontTx/>
              <a:buChar char="•"/>
            </a:pPr>
            <a:r>
              <a:rPr lang="en-US" sz="1000" dirty="0" smtClean="0"/>
              <a:t>The area of interest is within Idaho’s eastern Snake River Plain aquifer, a relatively flat topographic depression, about 200-miles long and 50- to 70-miles wide.  The aquifer is surrounded by mountains on three sides and rimmed by the Snake River near the edges of its eastern and southern boundaries and by canyons along its southwestern boundary.  The aquifer is primarily composed of fractured basalts, interflow zones, and interbedded sediments.</a:t>
            </a:r>
          </a:p>
          <a:p>
            <a:pPr>
              <a:buFontTx/>
              <a:buChar char="•"/>
            </a:pPr>
            <a:r>
              <a:rPr lang="en-US" sz="1000" dirty="0" smtClean="0"/>
              <a:t>The 1980 water-table, shown here as line contours of equal hydraulic head, shows a southwest regional flow direction with groundwater moving from the Yellowstone Plateau in the northeast to the Thousand Springs area in the southwest with a total water-level drop of approximately 3200 ft.</a:t>
            </a:r>
          </a:p>
          <a:p>
            <a:endParaRPr lang="en-US" sz="1000"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026"/>
          <p:cNvSpPr>
            <a:spLocks noGrp="1" noRot="1" noChangeAspect="1" noChangeArrowheads="1" noTextEdit="1"/>
          </p:cNvSpPr>
          <p:nvPr>
            <p:ph type="sldImg"/>
          </p:nvPr>
        </p:nvSpPr>
        <p:spPr>
          <a:solidFill>
            <a:srgbClr val="FFFFFF"/>
          </a:solidFill>
          <a:ln/>
        </p:spPr>
      </p:sp>
      <p:sp>
        <p:nvSpPr>
          <p:cNvPr id="39939" name="Rectangle 1027"/>
          <p:cNvSpPr>
            <a:spLocks noGrp="1" noChangeArrowheads="1"/>
          </p:cNvSpPr>
          <p:nvPr>
            <p:ph type="body" idx="1"/>
          </p:nvPr>
        </p:nvSpPr>
        <p:spPr>
          <a:solidFill>
            <a:srgbClr val="FFFFFF"/>
          </a:solidFill>
          <a:ln>
            <a:solidFill>
              <a:srgbClr val="000000"/>
            </a:solidFill>
          </a:ln>
        </p:spPr>
        <p:txBody>
          <a:bodyPr lIns="91241" tIns="45620" rIns="91241" bIns="45620"/>
          <a:lstStyle/>
          <a:p>
            <a:pPr>
              <a:buFontTx/>
              <a:buChar char="•"/>
            </a:pPr>
            <a:r>
              <a:rPr lang="en-US" sz="1000" dirty="0" smtClean="0"/>
              <a:t>The study site is located in the west-central part of the plain and within the boundaries of the Idaho National Laboratory (INL). The INL was established in 1949 to build, operate, and test nuclear reactors. A 50-plus year history of waste disposal at the INL has resulted in measurable concentrations of contaminants in the aquifer beneath the INL. The principal sources of contaminants are wastewater-disposal sites at Test Area North (TAN), the Naval Reactors Facility (NRF), the Advanced Test Reactor complex (ATR), and the Idaho Nuclear Technology and Engineering Center (INTEC). </a:t>
            </a:r>
          </a:p>
          <a:p>
            <a:pPr>
              <a:buFontTx/>
              <a:buChar char="•"/>
            </a:pPr>
            <a:r>
              <a:rPr lang="en-US" sz="1000" dirty="0" smtClean="0"/>
              <a:t>Contaminants include trichloroethene, stronntium-90, and tritium;</a:t>
            </a:r>
            <a:r>
              <a:rPr lang="en-US" sz="1000" baseline="0" dirty="0" smtClean="0"/>
              <a:t> as well as, </a:t>
            </a:r>
            <a:r>
              <a:rPr lang="en-US" sz="1000" dirty="0" smtClean="0"/>
              <a:t>chlorine-36 and iodine-129 which have been detected in monitoring wells downgradient of ATR and INTEC. Note that little data is available to characterize the true areal extent and shape of these plumes. Also, it’s difficult to determine the long-term risks associated with contaminants that are present in the aquifer today or might be present in the future because of slow releases of residual contamination present in the unsaturated zone.</a:t>
            </a:r>
          </a:p>
          <a:p>
            <a:pPr>
              <a:buFontTx/>
              <a:buChar char="•"/>
            </a:pPr>
            <a:r>
              <a:rPr lang="en-US" sz="1000" dirty="0" smtClean="0"/>
              <a:t>For more than fifty years a network of monitoring wells has recorded water-level and water-quality observations in over 200 boreholes with variable lengths of record. Most boreholes penetrate only the upper portion of the aquifer and are completed as open holes; therefore, little data is available to describe the vertical distribution of contaminants within the aquifer.</a:t>
            </a:r>
          </a:p>
          <a:p>
            <a:pPr>
              <a:buFontTx/>
              <a:buChar char="•"/>
            </a:pPr>
            <a:r>
              <a:rPr lang="en-US" sz="1000" dirty="0" smtClean="0"/>
              <a:t>Starting in 2005, multilevel monitoring systems were installed in six boreholes within the INL to provide the necessary means to better characterize the vertical movement of water and contaminants in the aquifer. These boreholes include USGS 103, 132, 133, 134, MIDDLE 2050A, and 2051.</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1241" tIns="45620" rIns="91241" bIns="45620"/>
          <a:lstStyle/>
          <a:p>
            <a:pPr>
              <a:buFontTx/>
              <a:buChar char="•"/>
            </a:pPr>
            <a:r>
              <a:rPr lang="en-US" sz="1000" dirty="0" smtClean="0"/>
              <a:t>Typical monitoring wells at the site are completed as open boreholes, penetrate the upper 50- to 150-ft of the aquifer, and allow unrestricted groundwater flow into (or out of) the open borehole. Measurements collected from these open-hole wells are independent of depth and represent, at best, a vertically-averaged composite value for the borehole that is heavily weighted by the highest hydraulic conductivity feature penetrated by the borehole.</a:t>
            </a:r>
          </a:p>
          <a:p>
            <a:pPr>
              <a:buFontTx/>
              <a:buChar char="•"/>
            </a:pPr>
            <a:r>
              <a:rPr lang="en-US" sz="1000" dirty="0" smtClean="0"/>
              <a:t>In comparison, the multilevel monitoring systems were installed in boreholes that penetrate the upper 400- to 950-ft of the aquifer.</a:t>
            </a:r>
          </a:p>
          <a:p>
            <a:pPr>
              <a:buFontTx/>
              <a:buChar char="•"/>
            </a:pPr>
            <a:r>
              <a:rPr lang="en-US" sz="1000" dirty="0" smtClean="0"/>
              <a:t>The</a:t>
            </a:r>
            <a:r>
              <a:rPr lang="en-US" sz="1000" baseline="0" dirty="0" smtClean="0"/>
              <a:t> design</a:t>
            </a:r>
            <a:r>
              <a:rPr lang="en-US" sz="1000" dirty="0" smtClean="0"/>
              <a:t> allows for depth-discrete monitoring of hydraulic head and temperature, and the collection of depth-discrete samples for water-quality analysis.</a:t>
            </a:r>
            <a:r>
              <a:rPr lang="en-US" sz="1000" baseline="0" dirty="0" smtClean="0"/>
              <a:t> </a:t>
            </a:r>
            <a:r>
              <a:rPr lang="en-US" sz="1000" dirty="0" smtClean="0"/>
              <a:t>The system uses a continuous string of water-tight casing (PVC) that runs the entire length of the borehole.</a:t>
            </a:r>
          </a:p>
          <a:p>
            <a:pPr>
              <a:buFontTx/>
              <a:buChar char="•"/>
            </a:pPr>
            <a:r>
              <a:rPr lang="en-US" sz="1000" dirty="0" smtClean="0"/>
              <a:t>Inflated packer bladders are used to maintain hydraulic isolation between monitoring zones.</a:t>
            </a:r>
          </a:p>
          <a:p>
            <a:pPr>
              <a:buFontTx/>
              <a:buChar char="•"/>
            </a:pPr>
            <a:r>
              <a:rPr lang="en-US" sz="1000" dirty="0" smtClean="0"/>
              <a:t>Fluid pressure and temperature measurements are made using a wireline-operated sampling probe that is lowered into the multiport casing from the land surface and positioned at a selected measurement port coupling. The positioned probe is then coupled with the inlet valve to allow monitoring of groundwater outside the multiport casing and within the monitoring zone.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1026"/>
          <p:cNvSpPr>
            <a:spLocks noGrp="1" noRot="1" noChangeAspect="1" noChangeArrowheads="1" noTextEdit="1"/>
          </p:cNvSpPr>
          <p:nvPr>
            <p:ph type="sldImg"/>
          </p:nvPr>
        </p:nvSpPr>
        <p:spPr>
          <a:solidFill>
            <a:srgbClr val="FFFFFF"/>
          </a:solidFill>
          <a:ln/>
        </p:spPr>
      </p:sp>
      <p:sp>
        <p:nvSpPr>
          <p:cNvPr id="43011" name="Rectangle 1027"/>
          <p:cNvSpPr>
            <a:spLocks noGrp="1" noChangeArrowheads="1"/>
          </p:cNvSpPr>
          <p:nvPr>
            <p:ph type="body" idx="1"/>
          </p:nvPr>
        </p:nvSpPr>
        <p:spPr>
          <a:solidFill>
            <a:srgbClr val="FFFFFF"/>
          </a:solidFill>
          <a:ln>
            <a:solidFill>
              <a:srgbClr val="000000"/>
            </a:solidFill>
          </a:ln>
        </p:spPr>
        <p:txBody>
          <a:bodyPr lIns="91241" tIns="45620" rIns="91241" bIns="45620"/>
          <a:lstStyle/>
          <a:p>
            <a:pPr>
              <a:buFontTx/>
              <a:buChar char="•"/>
            </a:pPr>
            <a:r>
              <a:rPr lang="en-US" sz="1000" dirty="0" smtClean="0"/>
              <a:t>The hydraulic head at a port coupling is equal to fluid pressure measured by the sampling probe outside the multiport casing minus the atmospheric pressure measured at the land surface, all of this is then divided by the specific weight of water</a:t>
            </a:r>
            <a:r>
              <a:rPr lang="en-US" sz="1000" baseline="0" dirty="0" smtClean="0"/>
              <a:t> as a function of temperature only and all added to the elevation head</a:t>
            </a:r>
            <a:r>
              <a:rPr lang="en-US" sz="1000" dirty="0" smtClean="0"/>
              <a:t>. Assumption include:</a:t>
            </a:r>
            <a:r>
              <a:rPr lang="en-US" sz="1000" baseline="0" dirty="0" smtClean="0"/>
              <a:t> </a:t>
            </a:r>
            <a:r>
              <a:rPr lang="en-US" sz="1000" dirty="0" smtClean="0"/>
              <a:t>100% barometric efficiency</a:t>
            </a:r>
            <a:r>
              <a:rPr lang="en-US" sz="1000" baseline="0" dirty="0" smtClean="0"/>
              <a:t> for atmospheric pressure, and a gravitational acceleration and salinity that do not change with depth. </a:t>
            </a:r>
            <a:endParaRPr lang="en-US" sz="1000" dirty="0" smtClean="0"/>
          </a:p>
          <a:p>
            <a:pPr>
              <a:buFontTx/>
              <a:buChar char="•"/>
            </a:pPr>
            <a:r>
              <a:rPr lang="en-US" sz="1000" dirty="0" smtClean="0"/>
              <a:t>The depth to the pressure transducer (D)</a:t>
            </a:r>
            <a:r>
              <a:rPr lang="en-US" sz="1000" baseline="0" dirty="0" smtClean="0"/>
              <a:t> was</a:t>
            </a:r>
            <a:r>
              <a:rPr lang="en-US" sz="1000" dirty="0" smtClean="0"/>
              <a:t> measured once using the pressure head inside the multiport casing plus the measured depth to the air water interface within the borehole.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1026"/>
          <p:cNvSpPr>
            <a:spLocks noGrp="1" noRot="1" noChangeAspect="1" noChangeArrowheads="1" noTextEdit="1"/>
          </p:cNvSpPr>
          <p:nvPr>
            <p:ph type="sldImg"/>
          </p:nvPr>
        </p:nvSpPr>
        <p:spPr>
          <a:solidFill>
            <a:srgbClr val="FFFFFF"/>
          </a:solidFill>
          <a:ln/>
        </p:spPr>
      </p:sp>
      <p:sp>
        <p:nvSpPr>
          <p:cNvPr id="47107" name="Rectangle 1027"/>
          <p:cNvSpPr>
            <a:spLocks noGrp="1" noChangeArrowheads="1"/>
          </p:cNvSpPr>
          <p:nvPr>
            <p:ph type="body" idx="1"/>
          </p:nvPr>
        </p:nvSpPr>
        <p:spPr>
          <a:solidFill>
            <a:srgbClr val="FFFFFF"/>
          </a:solidFill>
          <a:ln>
            <a:solidFill>
              <a:srgbClr val="000000"/>
            </a:solidFill>
          </a:ln>
        </p:spPr>
        <p:txBody>
          <a:bodyPr lIns="91241" tIns="45620" rIns="91241" bIns="45620"/>
          <a:lstStyle/>
          <a:p>
            <a:pPr>
              <a:buFontTx/>
              <a:buChar char="•"/>
            </a:pPr>
            <a:r>
              <a:rPr lang="en-US" sz="1000" dirty="0" smtClean="0"/>
              <a:t>During 2007 and 2008, quarterly visits to each of the six multilevel monitoring wells were made. Each site visit represents a single measurement event and results in a hydraulic head and temperature profile at each borehole. Shown here are the profiles of a single borehole MIDDLE 2050A.</a:t>
            </a:r>
            <a:r>
              <a:rPr lang="en-US" sz="1000" baseline="0" dirty="0" smtClean="0"/>
              <a:t> There are </a:t>
            </a:r>
            <a:r>
              <a:rPr lang="en-US" sz="1000" dirty="0" smtClean="0"/>
              <a:t>a total of eight hydraulic head profiles and eight temperature profiles for the</a:t>
            </a:r>
            <a:r>
              <a:rPr lang="en-US" sz="1000" baseline="0" dirty="0" smtClean="0"/>
              <a:t> </a:t>
            </a:r>
            <a:r>
              <a:rPr lang="en-US" sz="1000" dirty="0" smtClean="0"/>
              <a:t>period of record (colors are used to distinguish the different measurement events). A comparison among profiles  shows that the general shape of the profile within a borehole was consistent among measurement events (this was the case for all boreholes). Assuming that within a borehole the profile shape does not change with time allows us to simplify our analysis of the data.</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026"/>
          <p:cNvSpPr>
            <a:spLocks noGrp="1" noRot="1" noChangeAspect="1" noChangeArrowheads="1" noTextEdit="1"/>
          </p:cNvSpPr>
          <p:nvPr>
            <p:ph type="sldImg"/>
          </p:nvPr>
        </p:nvSpPr>
        <p:spPr>
          <a:solidFill>
            <a:srgbClr val="FFFFFF"/>
          </a:solidFill>
          <a:ln/>
        </p:spPr>
      </p:sp>
      <p:sp>
        <p:nvSpPr>
          <p:cNvPr id="49155" name="Rectangle 1027"/>
          <p:cNvSpPr>
            <a:spLocks noGrp="1" noChangeArrowheads="1"/>
          </p:cNvSpPr>
          <p:nvPr>
            <p:ph type="body" idx="1"/>
          </p:nvPr>
        </p:nvSpPr>
        <p:spPr>
          <a:solidFill>
            <a:srgbClr val="FFFFFF"/>
          </a:solidFill>
          <a:ln>
            <a:solidFill>
              <a:srgbClr val="000000"/>
            </a:solidFill>
          </a:ln>
        </p:spPr>
        <p:txBody>
          <a:bodyPr lIns="91241" tIns="45620" rIns="91241" bIns="45620"/>
          <a:lstStyle/>
          <a:p>
            <a:pPr>
              <a:buFontTx/>
              <a:buChar char="•"/>
            </a:pPr>
            <a:r>
              <a:rPr lang="en-US" sz="1000" dirty="0" smtClean="0"/>
              <a:t>Before going into the profile data, let’s briefly run through the major characteristics of the unconfined aquifer with respect to the multilevel monitoring systems. Shown here is the thickness of the aquifer estimated from land-surface electrical-resistivity surveys. The aquifer is at least 1,200 feet thick and may be 4,000 feet thick in the southern portion of the study area. The USGS 103 and 132 boreholes are located in a deeper portion of the aquifer in comparison to the other four multilevel systems. The MIDDLE 2051, MIDDLE 2050A, and USGS 133 boreholes are located along a transition zone; whereas, USGS 134 is clearly in a shallow portion of the aquifer and closest the mountain front.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26"/>
          <p:cNvSpPr>
            <a:spLocks noGrp="1" noRot="1" noChangeAspect="1" noChangeArrowheads="1" noTextEdit="1"/>
          </p:cNvSpPr>
          <p:nvPr>
            <p:ph type="sldImg"/>
          </p:nvPr>
        </p:nvSpPr>
        <p:spPr>
          <a:solidFill>
            <a:srgbClr val="FFFFFF"/>
          </a:solidFill>
          <a:ln/>
        </p:spPr>
      </p:sp>
      <p:sp>
        <p:nvSpPr>
          <p:cNvPr id="50179" name="Rectangle 1027"/>
          <p:cNvSpPr>
            <a:spLocks noGrp="1" noChangeArrowheads="1"/>
          </p:cNvSpPr>
          <p:nvPr>
            <p:ph type="body" idx="1"/>
          </p:nvPr>
        </p:nvSpPr>
        <p:spPr>
          <a:solidFill>
            <a:srgbClr val="FFFFFF"/>
          </a:solidFill>
          <a:ln>
            <a:solidFill>
              <a:srgbClr val="000000"/>
            </a:solidFill>
          </a:ln>
        </p:spPr>
        <p:txBody>
          <a:bodyPr lIns="91241" tIns="45620" rIns="91241" bIns="45620"/>
          <a:lstStyle/>
          <a:p>
            <a:pPr>
              <a:buFontTx/>
              <a:buChar char="•"/>
            </a:pPr>
            <a:r>
              <a:rPr lang="en-US" sz="1000" dirty="0" smtClean="0"/>
              <a:t>Two of the major geologic features in the study area are the Axial Volcanic Highlands and the Big Lost Trough. The Axial Volcanic Highlands are areas of focused volcanisms resulting in high concentrations of volcanic vents and fissures; the major source of basaltic rocks on the plain. The Big Lost Trough is an area that contains significantly greater amounts of low-permeability sediment than other parts of the study area. The full extent and shape of these zones are not well understood but we will assume</a:t>
            </a:r>
            <a:r>
              <a:rPr lang="en-US" sz="1000" baseline="0" dirty="0" smtClean="0"/>
              <a:t> </a:t>
            </a:r>
            <a:r>
              <a:rPr lang="en-US" sz="1000" dirty="0" smtClean="0"/>
              <a:t>that the</a:t>
            </a:r>
            <a:r>
              <a:rPr lang="en-US" sz="1000" baseline="0" dirty="0" smtClean="0"/>
              <a:t> </a:t>
            </a:r>
            <a:r>
              <a:rPr lang="en-US" sz="1000" dirty="0" smtClean="0"/>
              <a:t>USGS 132 and 103 boreholes are located in the Axial Volcanic Highlands, with all other boreholes located in the highly heterogeneous area known as the Big Lost Trough.</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1026"/>
          <p:cNvSpPr>
            <a:spLocks noGrp="1" noRot="1" noChangeAspect="1" noChangeArrowheads="1" noTextEdit="1"/>
          </p:cNvSpPr>
          <p:nvPr>
            <p:ph type="sldImg"/>
          </p:nvPr>
        </p:nvSpPr>
        <p:spPr>
          <a:solidFill>
            <a:srgbClr val="FFFFFF"/>
          </a:solidFill>
          <a:ln/>
        </p:spPr>
      </p:sp>
      <p:sp>
        <p:nvSpPr>
          <p:cNvPr id="51203" name="Rectangle 1027"/>
          <p:cNvSpPr>
            <a:spLocks noGrp="1" noChangeArrowheads="1"/>
          </p:cNvSpPr>
          <p:nvPr>
            <p:ph type="body" idx="1"/>
          </p:nvPr>
        </p:nvSpPr>
        <p:spPr>
          <a:solidFill>
            <a:srgbClr val="FFFFFF"/>
          </a:solidFill>
          <a:ln>
            <a:solidFill>
              <a:srgbClr val="000000"/>
            </a:solidFill>
          </a:ln>
        </p:spPr>
        <p:txBody>
          <a:bodyPr lIns="91241" tIns="45620" rIns="91241" bIns="45620"/>
          <a:lstStyle/>
          <a:p>
            <a:pPr>
              <a:buFontTx/>
              <a:buChar char="•"/>
            </a:pPr>
            <a:r>
              <a:rPr lang="en-US" sz="1000" dirty="0" smtClean="0"/>
              <a:t>The 2008 water-table, shown here as line contours of equal hydraulic head, along with independent groundwater velocity estimates, provide evidence of a refraction boundary separating the fast moving regional groundwater and the slower moving groundwater of the tributary valleys. Distinguishing the sources of water at each borehole is extremely difficult because of the close proximity of all boreholes to the mixing zone. One might speculate, however, that the water in the USGS 103 borehole is representative of the regional aquifer and groundwater within USGS 134 is representative of the tributary valley water.</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7"/>
          <p:cNvSpPr>
            <a:spLocks noChangeArrowheads="1"/>
          </p:cNvSpPr>
          <p:nvPr/>
        </p:nvSpPr>
        <p:spPr bwMode="auto">
          <a:xfrm>
            <a:off x="404813" y="6057900"/>
            <a:ext cx="1897062" cy="393700"/>
          </a:xfrm>
          <a:prstGeom prst="rect">
            <a:avLst/>
          </a:prstGeom>
          <a:noFill/>
          <a:ln w="12700">
            <a:noFill/>
            <a:miter lim="800000"/>
            <a:headEnd/>
            <a:tailEnd/>
          </a:ln>
          <a:effectLst/>
        </p:spPr>
        <p:txBody>
          <a:bodyPr wrap="none" lIns="88900" tIns="44450" rIns="88900" bIns="44450">
            <a:spAutoFit/>
          </a:bodyPr>
          <a:lstStyle/>
          <a:p>
            <a:pPr defTabSz="885825">
              <a:defRPr/>
            </a:pPr>
            <a:r>
              <a:rPr lang="en-US" sz="1000">
                <a:solidFill>
                  <a:schemeClr val="bg1"/>
                </a:solidFill>
              </a:rPr>
              <a:t>U.S. Department of the Interior</a:t>
            </a:r>
          </a:p>
          <a:p>
            <a:pPr defTabSz="885825">
              <a:defRPr/>
            </a:pPr>
            <a:r>
              <a:rPr lang="en-US" sz="1000">
                <a:solidFill>
                  <a:schemeClr val="bg1"/>
                </a:solidFill>
              </a:rPr>
              <a:t>U.S. Geological Survey</a:t>
            </a:r>
          </a:p>
        </p:txBody>
      </p:sp>
      <p:pic>
        <p:nvPicPr>
          <p:cNvPr id="5" name="Picture 9" descr="Image of large USGS Identifier"/>
          <p:cNvPicPr>
            <a:picLocks noChangeAspect="1" noChangeArrowheads="1"/>
          </p:cNvPicPr>
          <p:nvPr/>
        </p:nvPicPr>
        <p:blipFill>
          <a:blip r:embed="rId2">
            <a:lum bright="-100000"/>
          </a:blip>
          <a:srcRect/>
          <a:stretch>
            <a:fillRect/>
          </a:stretch>
        </p:blipFill>
        <p:spPr bwMode="auto">
          <a:xfrm>
            <a:off x="457200" y="512763"/>
            <a:ext cx="2057400" cy="757237"/>
          </a:xfrm>
          <a:prstGeom prst="rect">
            <a:avLst/>
          </a:prstGeom>
          <a:noFill/>
          <a:ln w="9525">
            <a:noFill/>
            <a:miter lim="800000"/>
            <a:headEnd/>
            <a:tailEnd/>
          </a:ln>
        </p:spPr>
      </p:pic>
      <p:sp>
        <p:nvSpPr>
          <p:cNvPr id="104450" name="Rectangle 2"/>
          <p:cNvSpPr>
            <a:spLocks noGrp="1" noChangeArrowheads="1"/>
          </p:cNvSpPr>
          <p:nvPr>
            <p:ph type="ctrTitle"/>
          </p:nvPr>
        </p:nvSpPr>
        <p:spPr>
          <a:xfrm>
            <a:off x="457200" y="2493963"/>
            <a:ext cx="8001000" cy="725487"/>
          </a:xfrm>
        </p:spPr>
        <p:txBody>
          <a:bodyPr/>
          <a:lstStyle>
            <a:lvl1pPr>
              <a:defRPr sz="4400"/>
            </a:lvl1pPr>
          </a:lstStyle>
          <a:p>
            <a:r>
              <a:rPr lang="en-US"/>
              <a:t>Click to edit Master title style</a:t>
            </a:r>
          </a:p>
        </p:txBody>
      </p:sp>
      <p:sp>
        <p:nvSpPr>
          <p:cNvPr id="104451" name="Rectangle 3"/>
          <p:cNvSpPr>
            <a:spLocks noGrp="1" noChangeArrowheads="1"/>
          </p:cNvSpPr>
          <p:nvPr>
            <p:ph type="subTitle" idx="1"/>
          </p:nvPr>
        </p:nvSpPr>
        <p:spPr>
          <a:xfrm>
            <a:off x="450850" y="3886200"/>
            <a:ext cx="7321550" cy="515938"/>
          </a:xfrm>
        </p:spPr>
        <p:txBody>
          <a:bodyPr/>
          <a:lstStyle>
            <a:lvl1pPr marL="0" indent="0">
              <a:buFont typeface="Wingdings" pitchFamily="2" charset="2"/>
              <a:buNone/>
              <a:defRPr/>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79438"/>
            <a:ext cx="2057400" cy="30781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579438"/>
            <a:ext cx="6019800" cy="30781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7988"/>
            <a:ext cx="4038600" cy="1979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77988"/>
            <a:ext cx="4038600" cy="1979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579438"/>
            <a:ext cx="8226425" cy="611187"/>
          </a:xfrm>
          <a:prstGeom prst="rect">
            <a:avLst/>
          </a:prstGeom>
          <a:noFill/>
          <a:ln w="12700">
            <a:noFill/>
            <a:miter lim="800000"/>
            <a:headEnd/>
            <a:tailEnd/>
          </a:ln>
        </p:spPr>
        <p:txBody>
          <a:bodyPr vert="horz" wrap="square" lIns="45720" tIns="44450" rIns="45720" bIns="44450" numCol="1" anchor="ctr" anchorCtr="0" compatLnSpc="1">
            <a:prstTxWarp prst="textNoShape">
              <a:avLst/>
            </a:prstTxWarp>
            <a:spAutoFit/>
          </a:bodyPr>
          <a:lstStyle/>
          <a:p>
            <a:pPr lvl="0"/>
            <a:r>
              <a:rPr lang="en-US" smtClean="0"/>
              <a:t>Click to edit Master </a:t>
            </a:r>
          </a:p>
        </p:txBody>
      </p:sp>
      <p:sp>
        <p:nvSpPr>
          <p:cNvPr id="1027" name="Rectangle 3"/>
          <p:cNvSpPr>
            <a:spLocks noGrp="1" noChangeArrowheads="1"/>
          </p:cNvSpPr>
          <p:nvPr>
            <p:ph type="body" idx="1"/>
          </p:nvPr>
        </p:nvSpPr>
        <p:spPr bwMode="auto">
          <a:xfrm>
            <a:off x="457200" y="1677988"/>
            <a:ext cx="8229600" cy="1979612"/>
          </a:xfrm>
          <a:prstGeom prst="rect">
            <a:avLst/>
          </a:prstGeom>
          <a:noFill/>
          <a:ln w="12700">
            <a:noFill/>
            <a:miter lim="800000"/>
            <a:headEnd/>
            <a:tailEnd/>
          </a:ln>
        </p:spPr>
        <p:txBody>
          <a:bodyPr vert="horz" wrap="square" lIns="45720" tIns="44450" rIns="45720" bIns="44450" numCol="1" anchor="t" anchorCtr="0" compatLnSpc="1">
            <a:prstTxWarp prst="textNoShape">
              <a:avLst/>
            </a:prstTxWarp>
            <a:spAutoFit/>
          </a:bodyPr>
          <a:lstStyle/>
          <a:p>
            <a:pPr lvl="0"/>
            <a:r>
              <a:rPr lang="en-US" smtClean="0"/>
              <a:t>First level</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028" name="Picture 11" descr="Image of small USGS Identifier"/>
          <p:cNvPicPr>
            <a:picLocks noChangeAspect="1" noChangeArrowheads="1"/>
          </p:cNvPicPr>
          <p:nvPr/>
        </p:nvPicPr>
        <p:blipFill>
          <a:blip r:embed="rId13">
            <a:lum bright="-100000"/>
          </a:blip>
          <a:srcRect/>
          <a:stretch>
            <a:fillRect/>
          </a:stretch>
        </p:blipFill>
        <p:spPr bwMode="auto">
          <a:xfrm>
            <a:off x="457200" y="6096000"/>
            <a:ext cx="1143000" cy="420688"/>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5433" r:id="rId1"/>
    <p:sldLayoutId id="2147485434" r:id="rId2"/>
    <p:sldLayoutId id="2147485435" r:id="rId3"/>
    <p:sldLayoutId id="2147485436" r:id="rId4"/>
    <p:sldLayoutId id="2147485437" r:id="rId5"/>
    <p:sldLayoutId id="2147485438" r:id="rId6"/>
    <p:sldLayoutId id="2147485439" r:id="rId7"/>
    <p:sldLayoutId id="2147485440" r:id="rId8"/>
    <p:sldLayoutId id="2147485441" r:id="rId9"/>
    <p:sldLayoutId id="2147485442" r:id="rId10"/>
    <p:sldLayoutId id="2147485443" r:id="rId11"/>
  </p:sldLayoutIdLst>
  <p:txStyles>
    <p:titleStyle>
      <a:lvl1pPr algn="l" rtl="0" eaLnBrk="0" fontAlgn="base" hangingPunct="0">
        <a:lnSpc>
          <a:spcPct val="95000"/>
        </a:lnSpc>
        <a:spcBef>
          <a:spcPct val="0"/>
        </a:spcBef>
        <a:spcAft>
          <a:spcPct val="0"/>
        </a:spcAft>
        <a:defRPr sz="3600" b="1">
          <a:solidFill>
            <a:schemeClr val="bg1"/>
          </a:solidFill>
          <a:latin typeface="+mj-lt"/>
          <a:ea typeface="+mj-ea"/>
          <a:cs typeface="+mj-cs"/>
        </a:defRPr>
      </a:lvl1pPr>
      <a:lvl2pPr algn="l" rtl="0" eaLnBrk="0" fontAlgn="base" hangingPunct="0">
        <a:lnSpc>
          <a:spcPct val="95000"/>
        </a:lnSpc>
        <a:spcBef>
          <a:spcPct val="0"/>
        </a:spcBef>
        <a:spcAft>
          <a:spcPct val="0"/>
        </a:spcAft>
        <a:defRPr sz="3600" b="1">
          <a:solidFill>
            <a:schemeClr val="bg1"/>
          </a:solidFill>
          <a:latin typeface="Arial" charset="0"/>
        </a:defRPr>
      </a:lvl2pPr>
      <a:lvl3pPr algn="l" rtl="0" eaLnBrk="0" fontAlgn="base" hangingPunct="0">
        <a:lnSpc>
          <a:spcPct val="95000"/>
        </a:lnSpc>
        <a:spcBef>
          <a:spcPct val="0"/>
        </a:spcBef>
        <a:spcAft>
          <a:spcPct val="0"/>
        </a:spcAft>
        <a:defRPr sz="3600" b="1">
          <a:solidFill>
            <a:schemeClr val="bg1"/>
          </a:solidFill>
          <a:latin typeface="Arial" charset="0"/>
        </a:defRPr>
      </a:lvl3pPr>
      <a:lvl4pPr algn="l" rtl="0" eaLnBrk="0" fontAlgn="base" hangingPunct="0">
        <a:lnSpc>
          <a:spcPct val="95000"/>
        </a:lnSpc>
        <a:spcBef>
          <a:spcPct val="0"/>
        </a:spcBef>
        <a:spcAft>
          <a:spcPct val="0"/>
        </a:spcAft>
        <a:defRPr sz="3600" b="1">
          <a:solidFill>
            <a:schemeClr val="bg1"/>
          </a:solidFill>
          <a:latin typeface="Arial" charset="0"/>
        </a:defRPr>
      </a:lvl4pPr>
      <a:lvl5pPr algn="l" rtl="0" eaLnBrk="0" fontAlgn="base" hangingPunct="0">
        <a:lnSpc>
          <a:spcPct val="95000"/>
        </a:lnSpc>
        <a:spcBef>
          <a:spcPct val="0"/>
        </a:spcBef>
        <a:spcAft>
          <a:spcPct val="0"/>
        </a:spcAft>
        <a:defRPr sz="3600" b="1">
          <a:solidFill>
            <a:schemeClr val="bg1"/>
          </a:solidFill>
          <a:latin typeface="Arial" charset="0"/>
        </a:defRPr>
      </a:lvl5pPr>
      <a:lvl6pPr marL="457200" algn="l" rtl="0" eaLnBrk="0" fontAlgn="base" hangingPunct="0">
        <a:lnSpc>
          <a:spcPct val="95000"/>
        </a:lnSpc>
        <a:spcBef>
          <a:spcPct val="0"/>
        </a:spcBef>
        <a:spcAft>
          <a:spcPct val="0"/>
        </a:spcAft>
        <a:defRPr sz="3600" b="1">
          <a:solidFill>
            <a:schemeClr val="bg1"/>
          </a:solidFill>
          <a:latin typeface="Arial" charset="0"/>
        </a:defRPr>
      </a:lvl6pPr>
      <a:lvl7pPr marL="914400" algn="l" rtl="0" eaLnBrk="0" fontAlgn="base" hangingPunct="0">
        <a:lnSpc>
          <a:spcPct val="95000"/>
        </a:lnSpc>
        <a:spcBef>
          <a:spcPct val="0"/>
        </a:spcBef>
        <a:spcAft>
          <a:spcPct val="0"/>
        </a:spcAft>
        <a:defRPr sz="3600" b="1">
          <a:solidFill>
            <a:schemeClr val="bg1"/>
          </a:solidFill>
          <a:latin typeface="Arial" charset="0"/>
        </a:defRPr>
      </a:lvl7pPr>
      <a:lvl8pPr marL="1371600" algn="l" rtl="0" eaLnBrk="0" fontAlgn="base" hangingPunct="0">
        <a:lnSpc>
          <a:spcPct val="95000"/>
        </a:lnSpc>
        <a:spcBef>
          <a:spcPct val="0"/>
        </a:spcBef>
        <a:spcAft>
          <a:spcPct val="0"/>
        </a:spcAft>
        <a:defRPr sz="3600" b="1">
          <a:solidFill>
            <a:schemeClr val="bg1"/>
          </a:solidFill>
          <a:latin typeface="Arial" charset="0"/>
        </a:defRPr>
      </a:lvl8pPr>
      <a:lvl9pPr marL="1828800" algn="l" rtl="0" eaLnBrk="0" fontAlgn="base" hangingPunct="0">
        <a:lnSpc>
          <a:spcPct val="95000"/>
        </a:lnSpc>
        <a:spcBef>
          <a:spcPct val="0"/>
        </a:spcBef>
        <a:spcAft>
          <a:spcPct val="0"/>
        </a:spcAft>
        <a:defRPr sz="3600" b="1">
          <a:solidFill>
            <a:schemeClr val="bg1"/>
          </a:solidFill>
          <a:latin typeface="Arial" charset="0"/>
        </a:defRPr>
      </a:lvl9pPr>
    </p:titleStyle>
    <p:bodyStyle>
      <a:lvl1pPr marL="342900" indent="-342900" algn="l" rtl="0" eaLnBrk="0" fontAlgn="base" hangingPunct="0">
        <a:spcBef>
          <a:spcPct val="20000"/>
        </a:spcBef>
        <a:spcAft>
          <a:spcPct val="0"/>
        </a:spcAft>
        <a:buClr>
          <a:srgbClr val="FAFD00"/>
        </a:buClr>
        <a:buSzPct val="125000"/>
        <a:buFont typeface="Wingdings" pitchFamily="2" charset="2"/>
        <a:buChar char="§"/>
        <a:defRPr sz="2800" b="1">
          <a:solidFill>
            <a:schemeClr val="bg1"/>
          </a:solidFill>
          <a:latin typeface="+mn-lt"/>
          <a:ea typeface="+mn-ea"/>
          <a:cs typeface="+mn-cs"/>
        </a:defRPr>
      </a:lvl1pPr>
      <a:lvl2pPr marL="742950" indent="-285750" algn="l" rtl="0" eaLnBrk="0" fontAlgn="base" hangingPunct="0">
        <a:spcBef>
          <a:spcPct val="20000"/>
        </a:spcBef>
        <a:spcAft>
          <a:spcPct val="0"/>
        </a:spcAft>
        <a:buClr>
          <a:srgbClr val="FAFD00"/>
        </a:buClr>
        <a:buSzPct val="125000"/>
        <a:buFont typeface="Wingdings" pitchFamily="2" charset="2"/>
        <a:buChar char="§"/>
        <a:defRPr sz="2400" b="1">
          <a:solidFill>
            <a:schemeClr val="bg1"/>
          </a:solidFill>
          <a:latin typeface="+mn-lt"/>
        </a:defRPr>
      </a:lvl2pPr>
      <a:lvl3pPr marL="1143000" indent="-228600" algn="l" rtl="0" eaLnBrk="0" fontAlgn="base" hangingPunct="0">
        <a:spcBef>
          <a:spcPct val="20000"/>
        </a:spcBef>
        <a:spcAft>
          <a:spcPct val="0"/>
        </a:spcAft>
        <a:buClr>
          <a:srgbClr val="FAFD00"/>
        </a:buClr>
        <a:buSzPct val="125000"/>
        <a:buFont typeface="Wingdings" pitchFamily="2" charset="2"/>
        <a:buChar char="§"/>
        <a:defRPr sz="2000" b="1">
          <a:solidFill>
            <a:schemeClr val="bg1"/>
          </a:solidFill>
          <a:latin typeface="+mn-lt"/>
        </a:defRPr>
      </a:lvl3pPr>
      <a:lvl4pPr marL="1600200" indent="-228600" algn="l" rtl="0" eaLnBrk="0" fontAlgn="base" hangingPunct="0">
        <a:spcBef>
          <a:spcPct val="20000"/>
        </a:spcBef>
        <a:spcAft>
          <a:spcPct val="0"/>
        </a:spcAft>
        <a:buClr>
          <a:srgbClr val="FAFD00"/>
        </a:buClr>
        <a:buSzPct val="125000"/>
        <a:buFont typeface="Wingdings" pitchFamily="2" charset="2"/>
        <a:buChar char="§"/>
        <a:defRPr b="1">
          <a:solidFill>
            <a:schemeClr val="bg1"/>
          </a:solidFill>
          <a:latin typeface="+mn-lt"/>
        </a:defRPr>
      </a:lvl4pPr>
      <a:lvl5pPr marL="2057400" indent="-228600" algn="l" rtl="0" eaLnBrk="0" fontAlgn="base" hangingPunct="0">
        <a:spcBef>
          <a:spcPct val="20000"/>
        </a:spcBef>
        <a:spcAft>
          <a:spcPct val="0"/>
        </a:spcAft>
        <a:buClr>
          <a:srgbClr val="FAFD00"/>
        </a:buClr>
        <a:buSzPct val="125000"/>
        <a:buFont typeface="Wingdings" pitchFamily="2" charset="2"/>
        <a:buChar char="§"/>
        <a:defRPr b="1">
          <a:solidFill>
            <a:schemeClr val="bg1"/>
          </a:solidFill>
          <a:latin typeface="+mn-lt"/>
        </a:defRPr>
      </a:lvl5pPr>
      <a:lvl6pPr marL="2514600" indent="-228600" algn="l" rtl="0" eaLnBrk="0" fontAlgn="base" hangingPunct="0">
        <a:spcBef>
          <a:spcPct val="20000"/>
        </a:spcBef>
        <a:spcAft>
          <a:spcPct val="0"/>
        </a:spcAft>
        <a:buClr>
          <a:srgbClr val="FAFD00"/>
        </a:buClr>
        <a:buSzPct val="125000"/>
        <a:buFont typeface="Wingdings" pitchFamily="2" charset="2"/>
        <a:buChar char="§"/>
        <a:defRPr b="1">
          <a:solidFill>
            <a:schemeClr val="bg1"/>
          </a:solidFill>
          <a:latin typeface="+mn-lt"/>
        </a:defRPr>
      </a:lvl6pPr>
      <a:lvl7pPr marL="2971800" indent="-228600" algn="l" rtl="0" eaLnBrk="0" fontAlgn="base" hangingPunct="0">
        <a:spcBef>
          <a:spcPct val="20000"/>
        </a:spcBef>
        <a:spcAft>
          <a:spcPct val="0"/>
        </a:spcAft>
        <a:buClr>
          <a:srgbClr val="FAFD00"/>
        </a:buClr>
        <a:buSzPct val="125000"/>
        <a:buFont typeface="Wingdings" pitchFamily="2" charset="2"/>
        <a:buChar char="§"/>
        <a:defRPr b="1">
          <a:solidFill>
            <a:schemeClr val="bg1"/>
          </a:solidFill>
          <a:latin typeface="+mn-lt"/>
        </a:defRPr>
      </a:lvl7pPr>
      <a:lvl8pPr marL="3429000" indent="-228600" algn="l" rtl="0" eaLnBrk="0" fontAlgn="base" hangingPunct="0">
        <a:spcBef>
          <a:spcPct val="20000"/>
        </a:spcBef>
        <a:spcAft>
          <a:spcPct val="0"/>
        </a:spcAft>
        <a:buClr>
          <a:srgbClr val="FAFD00"/>
        </a:buClr>
        <a:buSzPct val="125000"/>
        <a:buFont typeface="Wingdings" pitchFamily="2" charset="2"/>
        <a:buChar char="§"/>
        <a:defRPr b="1">
          <a:solidFill>
            <a:schemeClr val="bg1"/>
          </a:solidFill>
          <a:latin typeface="+mn-lt"/>
        </a:defRPr>
      </a:lvl8pPr>
      <a:lvl9pPr marL="3886200" indent="-228600" algn="l" rtl="0" eaLnBrk="0" fontAlgn="base" hangingPunct="0">
        <a:spcBef>
          <a:spcPct val="20000"/>
        </a:spcBef>
        <a:spcAft>
          <a:spcPct val="0"/>
        </a:spcAft>
        <a:buClr>
          <a:srgbClr val="FAFD00"/>
        </a:buClr>
        <a:buSzPct val="125000"/>
        <a:buFont typeface="Wingdings" pitchFamily="2" charset="2"/>
        <a:buChar char="§"/>
        <a:defRPr b="1">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457200" y="1697038"/>
            <a:ext cx="7543800" cy="1960562"/>
          </a:xfrm>
        </p:spPr>
        <p:txBody>
          <a:bodyPr/>
          <a:lstStyle/>
          <a:p>
            <a:r>
              <a:rPr lang="en-US" sz="3200" smtClean="0">
                <a:solidFill>
                  <a:schemeClr val="tx1"/>
                </a:solidFill>
              </a:rPr>
              <a:t>Multilevel Groundwater Monitoring of Hydraulic Head and Temperature in the Eastern Snake River Plain Aquifer, 2007 to 2008</a:t>
            </a:r>
          </a:p>
        </p:txBody>
      </p:sp>
      <p:sp>
        <p:nvSpPr>
          <p:cNvPr id="13315" name="Rectangle 3"/>
          <p:cNvSpPr>
            <a:spLocks noGrp="1" noChangeArrowheads="1"/>
          </p:cNvSpPr>
          <p:nvPr>
            <p:ph type="subTitle" idx="1"/>
          </p:nvPr>
        </p:nvSpPr>
        <p:spPr>
          <a:xfrm>
            <a:off x="457200" y="4495800"/>
            <a:ext cx="7086600" cy="458788"/>
          </a:xfrm>
          <a:noFill/>
        </p:spPr>
        <p:txBody>
          <a:bodyPr lIns="90488" rIns="90488"/>
          <a:lstStyle/>
          <a:p>
            <a:r>
              <a:rPr lang="en-US" sz="2400" smtClean="0">
                <a:solidFill>
                  <a:schemeClr val="tx1"/>
                </a:solidFill>
              </a:rPr>
              <a:t>Jason C. Fisher and Brian V. Twining</a:t>
            </a:r>
          </a:p>
        </p:txBody>
      </p:sp>
      <p:sp>
        <p:nvSpPr>
          <p:cNvPr id="13316" name="Rectangle 4"/>
          <p:cNvSpPr>
            <a:spLocks noChangeArrowheads="1"/>
          </p:cNvSpPr>
          <p:nvPr/>
        </p:nvSpPr>
        <p:spPr bwMode="auto">
          <a:xfrm>
            <a:off x="404813" y="6057900"/>
            <a:ext cx="2016125" cy="393700"/>
          </a:xfrm>
          <a:prstGeom prst="rect">
            <a:avLst/>
          </a:prstGeom>
          <a:noFill/>
          <a:ln w="12700">
            <a:noFill/>
            <a:miter lim="800000"/>
            <a:headEnd/>
            <a:tailEnd/>
          </a:ln>
        </p:spPr>
        <p:txBody>
          <a:bodyPr wrap="none" lIns="88900" tIns="44450" rIns="88900" bIns="44450">
            <a:spAutoFit/>
          </a:bodyPr>
          <a:lstStyle/>
          <a:p>
            <a:pPr defTabSz="885825"/>
            <a:r>
              <a:rPr lang="en-US" sz="1000" b="1"/>
              <a:t>U.S. Department of the Interior</a:t>
            </a:r>
          </a:p>
          <a:p>
            <a:pPr defTabSz="885825"/>
            <a:r>
              <a:rPr lang="en-US" sz="1000" b="1"/>
              <a:t>U.S. Geological Survey</a:t>
            </a:r>
          </a:p>
        </p:txBody>
      </p:sp>
      <p:pic>
        <p:nvPicPr>
          <p:cNvPr id="13317" name="Picture 8" descr="Image of large USGS Identifier"/>
          <p:cNvPicPr>
            <a:picLocks noChangeAspect="1" noChangeArrowheads="1"/>
          </p:cNvPicPr>
          <p:nvPr/>
        </p:nvPicPr>
        <p:blipFill>
          <a:blip r:embed="rId4">
            <a:clrChange>
              <a:clrFrom>
                <a:srgbClr val="92AFC1"/>
              </a:clrFrom>
              <a:clrTo>
                <a:srgbClr val="92AFC1">
                  <a:alpha val="0"/>
                </a:srgbClr>
              </a:clrTo>
            </a:clrChange>
          </a:blip>
          <a:srcRect/>
          <a:stretch>
            <a:fillRect/>
          </a:stretch>
        </p:blipFill>
        <p:spPr bwMode="black">
          <a:xfrm>
            <a:off x="469900" y="482600"/>
            <a:ext cx="2057400" cy="781050"/>
          </a:xfrm>
          <a:prstGeom prst="rect">
            <a:avLst/>
          </a:prstGeom>
          <a:noFill/>
          <a:ln w="9525">
            <a:noFill/>
            <a:miter lim="800000"/>
            <a:headEnd/>
            <a:tailEnd/>
          </a:ln>
        </p:spPr>
      </p:pic>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ataAll_modified_1.png"/>
          <p:cNvPicPr>
            <a:picLocks noChangeAspect="1"/>
          </p:cNvPicPr>
          <p:nvPr/>
        </p:nvPicPr>
        <p:blipFill>
          <a:blip r:embed="rId3"/>
          <a:stretch>
            <a:fillRect/>
          </a:stretch>
        </p:blipFill>
        <p:spPr>
          <a:xfrm>
            <a:off x="350511" y="659886"/>
            <a:ext cx="8442977" cy="5538227"/>
          </a:xfrm>
          <a:prstGeom prst="rect">
            <a:avLst/>
          </a:prstGeom>
        </p:spPr>
      </p:pic>
      <p:pic>
        <p:nvPicPr>
          <p:cNvPr id="5" name="Picture 4" descr="DataAll_modified_2.png"/>
          <p:cNvPicPr>
            <a:picLocks noChangeAspect="1"/>
          </p:cNvPicPr>
          <p:nvPr/>
        </p:nvPicPr>
        <p:blipFill>
          <a:blip r:embed="rId4"/>
          <a:stretch>
            <a:fillRect/>
          </a:stretch>
        </p:blipFill>
        <p:spPr>
          <a:xfrm>
            <a:off x="350511" y="659886"/>
            <a:ext cx="8442977" cy="5538227"/>
          </a:xfrm>
          <a:prstGeom prst="rect">
            <a:avLst/>
          </a:prstGeom>
        </p:spPr>
      </p:pic>
      <p:pic>
        <p:nvPicPr>
          <p:cNvPr id="6" name="Picture 5" descr="DataAll_modified_3.png"/>
          <p:cNvPicPr>
            <a:picLocks noChangeAspect="1"/>
          </p:cNvPicPr>
          <p:nvPr/>
        </p:nvPicPr>
        <p:blipFill>
          <a:blip r:embed="rId5"/>
          <a:stretch>
            <a:fillRect/>
          </a:stretch>
        </p:blipFill>
        <p:spPr>
          <a:xfrm>
            <a:off x="350511" y="659886"/>
            <a:ext cx="8442977" cy="553822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DataTime.png"/>
          <p:cNvPicPr>
            <a:picLocks noChangeAspect="1"/>
          </p:cNvPicPr>
          <p:nvPr/>
        </p:nvPicPr>
        <p:blipFill>
          <a:blip r:embed="rId3"/>
          <a:srcRect/>
          <a:stretch>
            <a:fillRect/>
          </a:stretch>
        </p:blipFill>
        <p:spPr bwMode="auto">
          <a:xfrm>
            <a:off x="854075" y="1252538"/>
            <a:ext cx="7435850" cy="499586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04800" y="1447800"/>
            <a:ext cx="3429000" cy="2097088"/>
            <a:chOff x="533400" y="2514600"/>
            <a:chExt cx="4191000" cy="2097088"/>
          </a:xfrm>
        </p:grpSpPr>
        <p:sp>
          <p:nvSpPr>
            <p:cNvPr id="4" name="TextBox 3"/>
            <p:cNvSpPr txBox="1"/>
            <p:nvPr/>
          </p:nvSpPr>
          <p:spPr>
            <a:xfrm>
              <a:off x="876300" y="2514600"/>
              <a:ext cx="3505200" cy="708025"/>
            </a:xfrm>
            <a:prstGeom prst="rect">
              <a:avLst/>
            </a:prstGeom>
            <a:noFill/>
          </p:spPr>
          <p:txBody>
            <a:bodyPr wrap="square">
              <a:spAutoFit/>
            </a:bodyPr>
            <a:lstStyle/>
            <a:p>
              <a:pPr algn="ctr">
                <a:defRPr/>
              </a:pPr>
              <a:r>
                <a:rPr lang="en-US" dirty="0" smtClean="0">
                  <a:latin typeface="+mn-lt"/>
                </a:rPr>
                <a:t>Questions</a:t>
              </a:r>
              <a:endParaRPr lang="en-US" dirty="0">
                <a:latin typeface="+mn-lt"/>
              </a:endParaRPr>
            </a:p>
          </p:txBody>
        </p:sp>
        <p:sp>
          <p:nvSpPr>
            <p:cNvPr id="5" name="TextBox 4"/>
            <p:cNvSpPr txBox="1"/>
            <p:nvPr/>
          </p:nvSpPr>
          <p:spPr>
            <a:xfrm>
              <a:off x="533400" y="3657600"/>
              <a:ext cx="4191000" cy="954088"/>
            </a:xfrm>
            <a:prstGeom prst="rect">
              <a:avLst/>
            </a:prstGeom>
            <a:noFill/>
          </p:spPr>
          <p:txBody>
            <a:bodyPr wrap="square">
              <a:spAutoFit/>
            </a:bodyPr>
            <a:lstStyle/>
            <a:p>
              <a:pPr algn="ctr">
                <a:defRPr/>
              </a:pPr>
              <a:r>
                <a:rPr lang="en-US" sz="3000" dirty="0">
                  <a:latin typeface="+mn-lt"/>
                </a:rPr>
                <a:t>Jason C. Fisher</a:t>
              </a:r>
            </a:p>
            <a:p>
              <a:pPr algn="ctr">
                <a:defRPr/>
              </a:pPr>
              <a:r>
                <a:rPr lang="en-US" sz="2400" dirty="0">
                  <a:solidFill>
                    <a:srgbClr val="0070C0"/>
                  </a:solidFill>
                  <a:latin typeface="+mn-lt"/>
                </a:rPr>
                <a:t>jfisher@usgs.gov</a:t>
              </a:r>
            </a:p>
          </p:txBody>
        </p:sp>
      </p:grpSp>
      <p:pic>
        <p:nvPicPr>
          <p:cNvPr id="6" name="Picture 1029" descr="Image of small USGS Identifier"/>
          <p:cNvPicPr>
            <a:picLocks noChangeAspect="1" noChangeArrowheads="1"/>
          </p:cNvPicPr>
          <p:nvPr/>
        </p:nvPicPr>
        <p:blipFill>
          <a:blip r:embed="rId3">
            <a:lum bright="-100000"/>
          </a:blip>
          <a:srcRect/>
          <a:stretch>
            <a:fillRect/>
          </a:stretch>
        </p:blipFill>
        <p:spPr bwMode="auto">
          <a:xfrm>
            <a:off x="469900" y="6094413"/>
            <a:ext cx="1143000" cy="420687"/>
          </a:xfrm>
          <a:prstGeom prst="rect">
            <a:avLst/>
          </a:prstGeom>
          <a:noFill/>
          <a:ln w="9525">
            <a:noFill/>
            <a:miter lim="800000"/>
            <a:headEnd/>
            <a:tailEnd/>
          </a:ln>
        </p:spPr>
      </p:pic>
      <p:pic>
        <p:nvPicPr>
          <p:cNvPr id="8" name="Picture 7" descr="Cover.png"/>
          <p:cNvPicPr>
            <a:picLocks noChangeAspect="1"/>
          </p:cNvPicPr>
          <p:nvPr/>
        </p:nvPicPr>
        <p:blipFill>
          <a:blip r:embed="rId4" cstate="print"/>
          <a:stretch>
            <a:fillRect/>
          </a:stretch>
        </p:blipFill>
        <p:spPr>
          <a:xfrm>
            <a:off x="3853016" y="304800"/>
            <a:ext cx="4986184" cy="6374092"/>
          </a:xfrm>
          <a:prstGeom prst="rect">
            <a:avLst/>
          </a:prstGeom>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4" descr="RegionalMap.png"/>
          <p:cNvPicPr>
            <a:picLocks noChangeAspect="1"/>
          </p:cNvPicPr>
          <p:nvPr/>
        </p:nvPicPr>
        <p:blipFill>
          <a:blip r:embed="rId3"/>
          <a:srcRect/>
          <a:stretch>
            <a:fillRect/>
          </a:stretch>
        </p:blipFill>
        <p:spPr bwMode="auto">
          <a:xfrm>
            <a:off x="0" y="0"/>
            <a:ext cx="9144000" cy="6858000"/>
          </a:xfrm>
          <a:prstGeom prst="rect">
            <a:avLst/>
          </a:prstGeom>
          <a:noFill/>
          <a:ln w="9525">
            <a:noFill/>
            <a:miter lim="800000"/>
            <a:headEnd/>
            <a:tailEnd/>
          </a:ln>
        </p:spPr>
      </p:pic>
      <p:pic>
        <p:nvPicPr>
          <p:cNvPr id="6" name="Picture 5" descr="RegionalMap_FlowLines.png"/>
          <p:cNvPicPr>
            <a:picLocks noChangeAspect="1"/>
          </p:cNvPicPr>
          <p:nvPr/>
        </p:nvPicPr>
        <p:blipFill>
          <a:blip r:embed="rId4"/>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3" descr="MapWells_1.png"/>
          <p:cNvPicPr>
            <a:picLocks noChangeAspect="1"/>
          </p:cNvPicPr>
          <p:nvPr/>
        </p:nvPicPr>
        <p:blipFill>
          <a:blip r:embed="rId3"/>
          <a:srcRect/>
          <a:stretch>
            <a:fillRect/>
          </a:stretch>
        </p:blipFill>
        <p:spPr bwMode="auto">
          <a:xfrm>
            <a:off x="1011238" y="515938"/>
            <a:ext cx="7121525" cy="5826125"/>
          </a:xfrm>
          <a:prstGeom prst="rect">
            <a:avLst/>
          </a:prstGeom>
          <a:noFill/>
          <a:ln w="9525">
            <a:noFill/>
            <a:miter lim="800000"/>
            <a:headEnd/>
            <a:tailEnd/>
          </a:ln>
        </p:spPr>
      </p:pic>
      <p:pic>
        <p:nvPicPr>
          <p:cNvPr id="7" name="Picture 6" descr="MapWells_2.png"/>
          <p:cNvPicPr>
            <a:picLocks noChangeAspect="1"/>
          </p:cNvPicPr>
          <p:nvPr/>
        </p:nvPicPr>
        <p:blipFill>
          <a:blip r:embed="rId4"/>
          <a:srcRect/>
          <a:stretch>
            <a:fillRect/>
          </a:stretch>
        </p:blipFill>
        <p:spPr bwMode="auto">
          <a:xfrm>
            <a:off x="1014413" y="517525"/>
            <a:ext cx="7115175" cy="5822950"/>
          </a:xfrm>
          <a:prstGeom prst="rect">
            <a:avLst/>
          </a:prstGeom>
          <a:noFill/>
          <a:ln w="9525">
            <a:noFill/>
            <a:miter lim="800000"/>
            <a:headEnd/>
            <a:tailEnd/>
          </a:ln>
        </p:spPr>
      </p:pic>
      <p:pic>
        <p:nvPicPr>
          <p:cNvPr id="8" name="Picture 7" descr="MapWells_3.png"/>
          <p:cNvPicPr>
            <a:picLocks noChangeAspect="1"/>
          </p:cNvPicPr>
          <p:nvPr/>
        </p:nvPicPr>
        <p:blipFill>
          <a:blip r:embed="rId5"/>
          <a:srcRect/>
          <a:stretch>
            <a:fillRect/>
          </a:stretch>
        </p:blipFill>
        <p:spPr bwMode="auto">
          <a:xfrm>
            <a:off x="1014413" y="517525"/>
            <a:ext cx="7115175" cy="5822950"/>
          </a:xfrm>
          <a:prstGeom prst="rect">
            <a:avLst/>
          </a:prstGeom>
          <a:noFill/>
          <a:ln w="9525">
            <a:noFill/>
            <a:miter lim="800000"/>
            <a:headEnd/>
            <a:tailEnd/>
          </a:ln>
        </p:spPr>
      </p:pic>
      <p:pic>
        <p:nvPicPr>
          <p:cNvPr id="11" name="Picture 10" descr="MapWells_4.png"/>
          <p:cNvPicPr>
            <a:picLocks noChangeAspect="1"/>
          </p:cNvPicPr>
          <p:nvPr/>
        </p:nvPicPr>
        <p:blipFill>
          <a:blip r:embed="rId6"/>
          <a:srcRect/>
          <a:stretch>
            <a:fillRect/>
          </a:stretch>
        </p:blipFill>
        <p:spPr bwMode="auto">
          <a:xfrm>
            <a:off x="1014413" y="517525"/>
            <a:ext cx="7115175" cy="582295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15" descr="Completion_1.png"/>
          <p:cNvPicPr>
            <a:picLocks noChangeAspect="1"/>
          </p:cNvPicPr>
          <p:nvPr/>
        </p:nvPicPr>
        <p:blipFill>
          <a:blip r:embed="rId3"/>
          <a:srcRect/>
          <a:stretch>
            <a:fillRect/>
          </a:stretch>
        </p:blipFill>
        <p:spPr bwMode="auto">
          <a:xfrm>
            <a:off x="561975" y="476250"/>
            <a:ext cx="8020050" cy="5905500"/>
          </a:xfrm>
          <a:prstGeom prst="rect">
            <a:avLst/>
          </a:prstGeom>
          <a:noFill/>
          <a:ln w="9525">
            <a:noFill/>
            <a:miter lim="800000"/>
            <a:headEnd/>
            <a:tailEnd/>
          </a:ln>
        </p:spPr>
      </p:pic>
      <p:pic>
        <p:nvPicPr>
          <p:cNvPr id="17" name="Picture 16" descr="Completion_2.png"/>
          <p:cNvPicPr>
            <a:picLocks noChangeAspect="1"/>
          </p:cNvPicPr>
          <p:nvPr/>
        </p:nvPicPr>
        <p:blipFill>
          <a:blip r:embed="rId4"/>
          <a:srcRect/>
          <a:stretch>
            <a:fillRect/>
          </a:stretch>
        </p:blipFill>
        <p:spPr bwMode="auto">
          <a:xfrm>
            <a:off x="561975" y="476250"/>
            <a:ext cx="8020050" cy="5905500"/>
          </a:xfrm>
          <a:prstGeom prst="rect">
            <a:avLst/>
          </a:prstGeom>
          <a:noFill/>
          <a:ln w="9525">
            <a:noFill/>
            <a:miter lim="800000"/>
            <a:headEnd/>
            <a:tailEnd/>
          </a:ln>
        </p:spPr>
      </p:pic>
      <p:pic>
        <p:nvPicPr>
          <p:cNvPr id="18" name="Picture 17" descr="Completion_3.png"/>
          <p:cNvPicPr>
            <a:picLocks noChangeAspect="1"/>
          </p:cNvPicPr>
          <p:nvPr/>
        </p:nvPicPr>
        <p:blipFill>
          <a:blip r:embed="rId5"/>
          <a:srcRect/>
          <a:stretch>
            <a:fillRect/>
          </a:stretch>
        </p:blipFill>
        <p:spPr bwMode="auto">
          <a:xfrm>
            <a:off x="561975" y="476250"/>
            <a:ext cx="8020050" cy="5905500"/>
          </a:xfrm>
          <a:prstGeom prst="rect">
            <a:avLst/>
          </a:prstGeom>
          <a:noFill/>
          <a:ln w="9525">
            <a:noFill/>
            <a:miter lim="800000"/>
            <a:headEnd/>
            <a:tailEnd/>
          </a:ln>
        </p:spPr>
      </p:pic>
      <p:pic>
        <p:nvPicPr>
          <p:cNvPr id="19" name="Picture 18" descr="Completion_4.png"/>
          <p:cNvPicPr>
            <a:picLocks noChangeAspect="1"/>
          </p:cNvPicPr>
          <p:nvPr/>
        </p:nvPicPr>
        <p:blipFill>
          <a:blip r:embed="rId6"/>
          <a:srcRect/>
          <a:stretch>
            <a:fillRect/>
          </a:stretch>
        </p:blipFill>
        <p:spPr bwMode="auto">
          <a:xfrm>
            <a:off x="561975" y="430213"/>
            <a:ext cx="8020050" cy="5997575"/>
          </a:xfrm>
          <a:prstGeom prst="rect">
            <a:avLst/>
          </a:prstGeom>
          <a:noFill/>
          <a:ln w="9525">
            <a:noFill/>
            <a:miter lim="800000"/>
            <a:headEnd/>
            <a:tailEnd/>
          </a:ln>
        </p:spPr>
      </p:pic>
      <p:pic>
        <p:nvPicPr>
          <p:cNvPr id="20" name="Picture 19" descr="Completion_5.png"/>
          <p:cNvPicPr>
            <a:picLocks noChangeAspect="1"/>
          </p:cNvPicPr>
          <p:nvPr/>
        </p:nvPicPr>
        <p:blipFill>
          <a:blip r:embed="rId7"/>
          <a:srcRect/>
          <a:stretch>
            <a:fillRect/>
          </a:stretch>
        </p:blipFill>
        <p:spPr bwMode="auto">
          <a:xfrm>
            <a:off x="561975" y="476250"/>
            <a:ext cx="8020050" cy="59055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10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10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up)">
                                      <p:cBhvr>
                                        <p:cTn id="2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ead_1.png"/>
          <p:cNvPicPr>
            <a:picLocks noChangeAspect="1"/>
          </p:cNvPicPr>
          <p:nvPr/>
        </p:nvPicPr>
        <p:blipFill>
          <a:blip r:embed="rId3"/>
          <a:stretch>
            <a:fillRect/>
          </a:stretch>
        </p:blipFill>
        <p:spPr>
          <a:xfrm>
            <a:off x="108195" y="690366"/>
            <a:ext cx="8927610" cy="5477267"/>
          </a:xfrm>
          <a:prstGeom prst="rect">
            <a:avLst/>
          </a:prstGeom>
        </p:spPr>
      </p:pic>
      <p:pic>
        <p:nvPicPr>
          <p:cNvPr id="10" name="Picture 9" descr="Head_2.png"/>
          <p:cNvPicPr>
            <a:picLocks noChangeAspect="1"/>
          </p:cNvPicPr>
          <p:nvPr/>
        </p:nvPicPr>
        <p:blipFill>
          <a:blip r:embed="rId4"/>
          <a:stretch>
            <a:fillRect/>
          </a:stretch>
        </p:blipFill>
        <p:spPr>
          <a:xfrm>
            <a:off x="108195" y="690366"/>
            <a:ext cx="8927610" cy="5477267"/>
          </a:xfrm>
          <a:prstGeom prst="rect">
            <a:avLst/>
          </a:prstGeom>
        </p:spPr>
      </p:pic>
      <p:pic>
        <p:nvPicPr>
          <p:cNvPr id="11" name="Picture 10" descr="Head_3.png"/>
          <p:cNvPicPr>
            <a:picLocks noChangeAspect="1"/>
          </p:cNvPicPr>
          <p:nvPr/>
        </p:nvPicPr>
        <p:blipFill>
          <a:blip r:embed="rId5"/>
          <a:stretch>
            <a:fillRect/>
          </a:stretch>
        </p:blipFill>
        <p:spPr>
          <a:xfrm>
            <a:off x="108195" y="690366"/>
            <a:ext cx="8927610" cy="547726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3" descr="Shape_1.png"/>
          <p:cNvPicPr>
            <a:picLocks noChangeAspect="1"/>
          </p:cNvPicPr>
          <p:nvPr/>
        </p:nvPicPr>
        <p:blipFill>
          <a:blip r:embed="rId3"/>
          <a:srcRect/>
          <a:stretch>
            <a:fillRect/>
          </a:stretch>
        </p:blipFill>
        <p:spPr bwMode="auto">
          <a:xfrm>
            <a:off x="657225" y="1028700"/>
            <a:ext cx="7829550" cy="48006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MapAquiferThickness.png"/>
          <p:cNvPicPr>
            <a:picLocks noChangeAspect="1"/>
          </p:cNvPicPr>
          <p:nvPr/>
        </p:nvPicPr>
        <p:blipFill>
          <a:blip r:embed="rId3"/>
          <a:srcRect/>
          <a:stretch>
            <a:fillRect/>
          </a:stretch>
        </p:blipFill>
        <p:spPr bwMode="auto">
          <a:xfrm>
            <a:off x="1011238" y="512763"/>
            <a:ext cx="7121525" cy="58769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1" descr="MapGeology.png"/>
          <p:cNvPicPr>
            <a:picLocks noChangeAspect="1"/>
          </p:cNvPicPr>
          <p:nvPr/>
        </p:nvPicPr>
        <p:blipFill>
          <a:blip r:embed="rId3"/>
          <a:srcRect/>
          <a:stretch>
            <a:fillRect/>
          </a:stretch>
        </p:blipFill>
        <p:spPr bwMode="auto">
          <a:xfrm>
            <a:off x="1011238" y="515938"/>
            <a:ext cx="7121525" cy="58261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4" descr="MapWaterTable_1.png"/>
          <p:cNvPicPr>
            <a:picLocks noChangeAspect="1"/>
          </p:cNvPicPr>
          <p:nvPr/>
        </p:nvPicPr>
        <p:blipFill>
          <a:blip r:embed="rId3"/>
          <a:srcRect/>
          <a:stretch>
            <a:fillRect/>
          </a:stretch>
        </p:blipFill>
        <p:spPr bwMode="auto">
          <a:xfrm>
            <a:off x="1011238" y="515938"/>
            <a:ext cx="7121525" cy="5826125"/>
          </a:xfrm>
          <a:prstGeom prst="rect">
            <a:avLst/>
          </a:prstGeom>
          <a:noFill/>
          <a:ln w="9525">
            <a:noFill/>
            <a:miter lim="800000"/>
            <a:headEnd/>
            <a:tailEnd/>
          </a:ln>
        </p:spPr>
      </p:pic>
      <p:pic>
        <p:nvPicPr>
          <p:cNvPr id="7" name="Picture 6" descr="MapWaterTable_2.png"/>
          <p:cNvPicPr>
            <a:picLocks noChangeAspect="1"/>
          </p:cNvPicPr>
          <p:nvPr/>
        </p:nvPicPr>
        <p:blipFill>
          <a:blip r:embed="rId4"/>
          <a:srcRect/>
          <a:stretch>
            <a:fillRect/>
          </a:stretch>
        </p:blipFill>
        <p:spPr bwMode="auto">
          <a:xfrm>
            <a:off x="1014413" y="517525"/>
            <a:ext cx="7115175" cy="582295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sktop">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esktop">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smtClean="0">
            <a:ln>
              <a:noFill/>
            </a:ln>
            <a:solidFill>
              <a:schemeClr val="tx1"/>
            </a:solidFill>
            <a:effectLst/>
            <a:latin typeface="Arial" charset="0"/>
          </a:defRPr>
        </a:defPPr>
      </a:lstStyle>
    </a:lnDef>
  </a:objectDefaults>
  <a:extraClrSchemeLst>
    <a:extraClrScheme>
      <a:clrScheme name="Desktop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sktop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sktop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sktop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sktop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sktop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sktop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themeOverride>
</file>

<file path=docProps/app.xml><?xml version="1.0" encoding="utf-8"?>
<Properties xmlns="http://schemas.openxmlformats.org/officeDocument/2006/extended-properties" xmlns:vt="http://schemas.openxmlformats.org/officeDocument/2006/docPropsVTypes">
  <Template/>
  <TotalTime>18695</TotalTime>
  <Pages>4</Pages>
  <Words>1765</Words>
  <Application>Microsoft Office PowerPoint</Application>
  <PresentationFormat>On-screen Show (4:3)</PresentationFormat>
  <Paragraphs>28</Paragraphs>
  <Slides>12</Slides>
  <Notes>12</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Desktop</vt:lpstr>
      <vt:lpstr>Multilevel Groundwater Monitoring of Hydraulic Head and Temperature in the Eastern Snake River Plain Aquifer, 2007 to 2008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Visual Identity Committee</Manager>
  <Company>USGS</Company>
  <LinksUpToDate>false</LinksUpToDate>
  <SharedDoc>false</SharedDoc>
  <HyperlinkBase>http://www.usgs.gov/visual-id/specs/slides/slide.html</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Multilevel Groundwater Monitoring of Hydraulic Head and Temperature in the Eastern Snake River Plain Aquifer, 2007 to 2008</dc:title>
  <dc:subject>INL Groundwater monitoring</dc:subject>
  <dc:creator>Jason C. Fisher</dc:creator>
  <cp:keywords>groundwater</cp:keywords>
  <dc:description>Presentation given on Sept. 29th 2010 at Idaho State University Colloquium (Pocatello)</dc:description>
  <cp:lastModifiedBy>Fisher</cp:lastModifiedBy>
  <cp:revision>1141</cp:revision>
  <cp:lastPrinted>1998-03-23T17:09:44Z</cp:lastPrinted>
  <dcterms:created xsi:type="dcterms:W3CDTF">1998-01-16T15:44:57Z</dcterms:created>
  <dcterms:modified xsi:type="dcterms:W3CDTF">2012-07-08T16:39:26Z</dcterms:modified>
  <cp:category>USGS INL presentation</cp:category>
</cp:coreProperties>
</file>